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7" r:id="rId3"/>
    <p:sldId id="289" r:id="rId4"/>
    <p:sldId id="270" r:id="rId5"/>
    <p:sldId id="286" r:id="rId6"/>
    <p:sldId id="268" r:id="rId7"/>
    <p:sldId id="260" r:id="rId8"/>
    <p:sldId id="262" r:id="rId9"/>
    <p:sldId id="269" r:id="rId10"/>
    <p:sldId id="288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20"/>
  </p:normalViewPr>
  <p:slideViewPr>
    <p:cSldViewPr snapToGrid="0">
      <p:cViewPr varScale="1">
        <p:scale>
          <a:sx n="91" d="100"/>
          <a:sy n="91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08679-75F1-5946-9096-A47BCCE81766}" type="datetimeFigureOut">
              <a:rPr lang="sk-SK" smtClean="0"/>
              <a:t>15.11.2023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A8FEE-660A-D846-AC29-75A18B7727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788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A8FEE-660A-D846-AC29-75A18B77270B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5006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0B0F3-8500-8F49-A67C-32D5CCB7D51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2939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A8FEE-660A-D846-AC29-75A18B77270B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29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ECA-4A8E-46C7-8CFA-05B12D8BC53B}" type="datetimeFigureOut">
              <a:rPr lang="sk-SK" smtClean="0"/>
              <a:t>15.11.2023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5A-82A1-4848-B9B4-C97E127621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559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ECA-4A8E-46C7-8CFA-05B12D8BC53B}" type="datetimeFigureOut">
              <a:rPr lang="sk-SK" smtClean="0"/>
              <a:t>15.11.2023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5A-82A1-4848-B9B4-C97E127621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871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ECA-4A8E-46C7-8CFA-05B12D8BC53B}" type="datetimeFigureOut">
              <a:rPr lang="sk-SK" smtClean="0"/>
              <a:t>15.11.2023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5A-82A1-4848-B9B4-C97E127621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325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ECA-4A8E-46C7-8CFA-05B12D8BC53B}" type="datetimeFigureOut">
              <a:rPr lang="sk-SK" smtClean="0"/>
              <a:t>15.11.2023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5A-82A1-4848-B9B4-C97E127621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98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ECA-4A8E-46C7-8CFA-05B12D8BC53B}" type="datetimeFigureOut">
              <a:rPr lang="sk-SK" smtClean="0"/>
              <a:t>15.11.2023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5A-82A1-4848-B9B4-C97E127621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533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ECA-4A8E-46C7-8CFA-05B12D8BC53B}" type="datetimeFigureOut">
              <a:rPr lang="sk-SK" smtClean="0"/>
              <a:t>15.11.2023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5A-82A1-4848-B9B4-C97E127621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919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ECA-4A8E-46C7-8CFA-05B12D8BC53B}" type="datetimeFigureOut">
              <a:rPr lang="sk-SK" smtClean="0"/>
              <a:t>15.11.2023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5A-82A1-4848-B9B4-C97E127621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115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ECA-4A8E-46C7-8CFA-05B12D8BC53B}" type="datetimeFigureOut">
              <a:rPr lang="sk-SK" smtClean="0"/>
              <a:t>15.11.2023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5A-82A1-4848-B9B4-C97E127621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227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ECA-4A8E-46C7-8CFA-05B12D8BC53B}" type="datetimeFigureOut">
              <a:rPr lang="sk-SK" smtClean="0"/>
              <a:t>15.11.2023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5A-82A1-4848-B9B4-C97E127621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459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ECA-4A8E-46C7-8CFA-05B12D8BC53B}" type="datetimeFigureOut">
              <a:rPr lang="sk-SK" smtClean="0"/>
              <a:t>15.11.2023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5A-82A1-4848-B9B4-C97E127621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3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4ECA-4A8E-46C7-8CFA-05B12D8BC53B}" type="datetimeFigureOut">
              <a:rPr lang="sk-SK" smtClean="0"/>
              <a:t>15.11.2023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E775A-82A1-4848-B9B4-C97E127621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009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24ECA-4A8E-46C7-8CFA-05B12D8BC53B}" type="datetimeFigureOut">
              <a:rPr lang="sk-SK" smtClean="0"/>
              <a:t>15.11.2023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E775A-82A1-4848-B9B4-C97E127621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274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9C2C8AF7-441D-F58F-789E-3309452D3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02" y="6106073"/>
            <a:ext cx="6166093" cy="532738"/>
          </a:xfrm>
          <a:prstGeom prst="rect">
            <a:avLst/>
          </a:prstGeom>
        </p:spPr>
      </p:pic>
      <p:pic>
        <p:nvPicPr>
          <p:cNvPr id="9" name="Obrázok 8" descr="Obrázok, na ktorom je text, webová lokalita, webová stránka, online reklama&#10;&#10;Automaticky generovaný popis">
            <a:extLst>
              <a:ext uri="{FF2B5EF4-FFF2-40B4-BE49-F238E27FC236}">
                <a16:creationId xmlns:a16="http://schemas.microsoft.com/office/drawing/2014/main" id="{C7AAE83D-87A6-DA78-B9DB-21EA922ED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79" y="1678802"/>
            <a:ext cx="9484242" cy="324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26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7823" r="4354" b="5522"/>
          <a:stretch/>
        </p:blipFill>
        <p:spPr>
          <a:xfrm>
            <a:off x="1508721" y="988536"/>
            <a:ext cx="9174558" cy="5388672"/>
          </a:xfrm>
          <a:prstGeom prst="rect">
            <a:avLst/>
          </a:prstGeom>
        </p:spPr>
      </p:pic>
      <p:pic>
        <p:nvPicPr>
          <p:cNvPr id="6" name="Obrázok 5" descr="Obrázok, na ktorom je text, snímka obrazovky, písmo, grafika&#10;&#10;Automaticky generovaný popis">
            <a:extLst>
              <a:ext uri="{FF2B5EF4-FFF2-40B4-BE49-F238E27FC236}">
                <a16:creationId xmlns:a16="http://schemas.microsoft.com/office/drawing/2014/main" id="{D0211DF7-D829-5E6B-AB43-83FC3E6F6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565" y="-405164"/>
            <a:ext cx="2596435" cy="18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9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brázok, na ktorom je text, snímka obrazovky, písmo&#10;&#10;Automaticky generovaný popis">
            <a:extLst>
              <a:ext uri="{FF2B5EF4-FFF2-40B4-BE49-F238E27FC236}">
                <a16:creationId xmlns:a16="http://schemas.microsoft.com/office/drawing/2014/main" id="{AF6E8349-1732-4E0B-B85C-5838AF28A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4" y="2574201"/>
            <a:ext cx="10832011" cy="170959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D53B32C-F795-475B-AD3A-08B4A3301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02" y="6106073"/>
            <a:ext cx="6166093" cy="5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text, snímka obrazovky, písmo&#10;&#10;Automaticky generovaný popis">
            <a:extLst>
              <a:ext uri="{FF2B5EF4-FFF2-40B4-BE49-F238E27FC236}">
                <a16:creationId xmlns:a16="http://schemas.microsoft.com/office/drawing/2014/main" id="{7DE779EC-67B8-612C-5422-45861F9B6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7" y="2636721"/>
            <a:ext cx="10117786" cy="1584557"/>
          </a:xfr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33A314E-64D7-3C70-25DD-2C874ED33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02" y="6106073"/>
            <a:ext cx="6166093" cy="5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3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17823" r="4354" b="5522"/>
          <a:stretch/>
        </p:blipFill>
        <p:spPr>
          <a:xfrm>
            <a:off x="1508721" y="988536"/>
            <a:ext cx="9174558" cy="5388672"/>
          </a:xfrm>
          <a:prstGeom prst="rect">
            <a:avLst/>
          </a:prstGeom>
        </p:spPr>
      </p:pic>
      <p:pic>
        <p:nvPicPr>
          <p:cNvPr id="6" name="Obrázok 5" descr="Obrázok, na ktorom je text, snímka obrazovky, písmo, grafika&#10;&#10;Automaticky generovaný popis">
            <a:extLst>
              <a:ext uri="{FF2B5EF4-FFF2-40B4-BE49-F238E27FC236}">
                <a16:creationId xmlns:a16="http://schemas.microsoft.com/office/drawing/2014/main" id="{D0211DF7-D829-5E6B-AB43-83FC3E6F6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565" y="-405164"/>
            <a:ext cx="2596435" cy="18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8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lokTextu 18">
            <a:extLst>
              <a:ext uri="{FF2B5EF4-FFF2-40B4-BE49-F238E27FC236}">
                <a16:creationId xmlns:a16="http://schemas.microsoft.com/office/drawing/2014/main" id="{B4EF3A8A-D0A3-7801-2381-21D8B6F75036}"/>
              </a:ext>
            </a:extLst>
          </p:cNvPr>
          <p:cNvSpPr txBox="1"/>
          <p:nvPr/>
        </p:nvSpPr>
        <p:spPr>
          <a:xfrm>
            <a:off x="7322074" y="155573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16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C1C5CD8F-7A5E-80D8-95A6-347B8106715A}"/>
              </a:ext>
            </a:extLst>
          </p:cNvPr>
          <p:cNvSpPr txBox="1"/>
          <p:nvPr/>
        </p:nvSpPr>
        <p:spPr>
          <a:xfrm>
            <a:off x="8857045" y="126217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1600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48A15BCB-0956-4847-97B7-3CA8B3425A90}"/>
              </a:ext>
            </a:extLst>
          </p:cNvPr>
          <p:cNvSpPr txBox="1"/>
          <p:nvPr/>
        </p:nvSpPr>
        <p:spPr>
          <a:xfrm>
            <a:off x="1026160" y="955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pic>
        <p:nvPicPr>
          <p:cNvPr id="9" name="Obrázok 8" descr="Obrázok, na ktorom je čierny, temnota&#10;&#10;Automaticky generovaný popis">
            <a:extLst>
              <a:ext uri="{FF2B5EF4-FFF2-40B4-BE49-F238E27FC236}">
                <a16:creationId xmlns:a16="http://schemas.microsoft.com/office/drawing/2014/main" id="{74B8C920-7DFF-C464-A43B-D55B42293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ázok 10" descr="Obrázok, na ktorom je kovové výrobky, kľúč, čierno-biela&#10;&#10;Automaticky generovaný popis">
            <a:extLst>
              <a:ext uri="{FF2B5EF4-FFF2-40B4-BE49-F238E27FC236}">
                <a16:creationId xmlns:a16="http://schemas.microsoft.com/office/drawing/2014/main" id="{B70A3512-2E93-F2CA-95B1-E5446E4D6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2660">
            <a:off x="2592490" y="1122524"/>
            <a:ext cx="7007019" cy="4612954"/>
          </a:xfrm>
          <a:prstGeom prst="rect">
            <a:avLst/>
          </a:prstGeom>
        </p:spPr>
      </p:pic>
      <p:pic>
        <p:nvPicPr>
          <p:cNvPr id="13" name="Obrázok 12" descr="Obrázok, na ktorom je text, snímka obrazovky, čierny, písmo&#10;&#10;Automaticky generovaný popis">
            <a:extLst>
              <a:ext uri="{FF2B5EF4-FFF2-40B4-BE49-F238E27FC236}">
                <a16:creationId xmlns:a16="http://schemas.microsoft.com/office/drawing/2014/main" id="{7DAB048F-AB02-9A0C-B8D2-73B3650C9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950699"/>
            <a:ext cx="5867755" cy="87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text, snímka obrazovky, písmo&#10;&#10;Automaticky generovaný popis">
            <a:extLst>
              <a:ext uri="{FF2B5EF4-FFF2-40B4-BE49-F238E27FC236}">
                <a16:creationId xmlns:a16="http://schemas.microsoft.com/office/drawing/2014/main" id="{1326642F-E84E-67E1-334D-13D5E5BE1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71" y="1112324"/>
            <a:ext cx="9687658" cy="4980861"/>
          </a:xfrm>
          <a:prstGeom prst="rect">
            <a:avLst/>
          </a:prstGeom>
        </p:spPr>
      </p:pic>
      <p:pic>
        <p:nvPicPr>
          <p:cNvPr id="12" name="Obrázok 11" descr="Obrázok, na ktorom je text, snímka obrazovky, písmo, grafika&#10;&#10;Automaticky generovaný popis">
            <a:extLst>
              <a:ext uri="{FF2B5EF4-FFF2-40B4-BE49-F238E27FC236}">
                <a16:creationId xmlns:a16="http://schemas.microsoft.com/office/drawing/2014/main" id="{64C4D5FF-6AE3-CCF5-59E7-CEC30E089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565" y="-405164"/>
            <a:ext cx="2596435" cy="18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6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sz="2800" b="1" dirty="0"/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AFD32FBA-CEF3-A9FC-FDAB-FC454EDD2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t="1773" r="1348"/>
          <a:stretch/>
        </p:blipFill>
        <p:spPr>
          <a:xfrm>
            <a:off x="3435" y="0"/>
            <a:ext cx="12192000" cy="6858000"/>
          </a:xfrm>
          <a:prstGeom prst="rect">
            <a:avLst/>
          </a:prstGeom>
        </p:spPr>
      </p:pic>
      <p:sp>
        <p:nvSpPr>
          <p:cNvPr id="18" name="BlokTextu 17">
            <a:extLst>
              <a:ext uri="{FF2B5EF4-FFF2-40B4-BE49-F238E27FC236}">
                <a16:creationId xmlns:a16="http://schemas.microsoft.com/office/drawing/2014/main" id="{D3376F80-7654-834F-D219-19D164C59114}"/>
              </a:ext>
            </a:extLst>
          </p:cNvPr>
          <p:cNvSpPr txBox="1"/>
          <p:nvPr/>
        </p:nvSpPr>
        <p:spPr>
          <a:xfrm>
            <a:off x="329192" y="1394311"/>
            <a:ext cx="6210886" cy="4368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700" b="1" dirty="0"/>
              <a:t>Tvorba dvoch podôb dotazníkov </a:t>
            </a:r>
            <a:r>
              <a:rPr lang="sk-SK" sz="1700" dirty="0"/>
              <a:t>(zamestnanci, vedenie):</a:t>
            </a:r>
          </a:p>
          <a:p>
            <a:pPr>
              <a:lnSpc>
                <a:spcPct val="150000"/>
              </a:lnSpc>
            </a:pPr>
            <a:endParaRPr lang="sk-SK" sz="17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700" b="1" dirty="0"/>
              <a:t>cieľom zistených dát </a:t>
            </a:r>
            <a:r>
              <a:rPr lang="sk-SK" sz="1700" dirty="0"/>
              <a:t>je definovať základné parametre </a:t>
            </a:r>
          </a:p>
          <a:p>
            <a:pPr>
              <a:lnSpc>
                <a:spcPct val="150000"/>
              </a:lnSpc>
            </a:pPr>
            <a:r>
              <a:rPr lang="sk-SK" sz="1700" dirty="0"/>
              <a:t>      pre tvorbu Indexu participácie pre mestá a obce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17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700" b="1" dirty="0"/>
              <a:t>úlohou dotazníkov </a:t>
            </a:r>
            <a:r>
              <a:rPr lang="sk-SK" sz="1700" dirty="0"/>
              <a:t>je zmapovať reálny stav a podmienky participácie v zapojených mestách a obciach</a:t>
            </a:r>
          </a:p>
          <a:p>
            <a:pPr>
              <a:lnSpc>
                <a:spcPct val="150000"/>
              </a:lnSpc>
            </a:pPr>
            <a:endParaRPr lang="sk-SK" sz="1700" dirty="0"/>
          </a:p>
          <a:p>
            <a:pPr>
              <a:lnSpc>
                <a:spcPct val="150000"/>
              </a:lnSpc>
            </a:pPr>
            <a:r>
              <a:rPr lang="sk-SK" sz="1700" dirty="0"/>
              <a:t>Odborné garantky (CVEK):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700" b="1" dirty="0"/>
              <a:t>Elena </a:t>
            </a:r>
            <a:r>
              <a:rPr lang="sk-SK" sz="1700" b="1" dirty="0" err="1"/>
              <a:t>Gallová</a:t>
            </a:r>
            <a:r>
              <a:rPr lang="sk-SK" sz="1700" b="1" dirty="0"/>
              <a:t> </a:t>
            </a:r>
            <a:r>
              <a:rPr lang="sk-SK" sz="1700" b="1" dirty="0" err="1"/>
              <a:t>Kriglerová</a:t>
            </a:r>
            <a:endParaRPr lang="sk-SK" sz="17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700" b="1" dirty="0"/>
              <a:t>Alena </a:t>
            </a:r>
            <a:r>
              <a:rPr lang="sk-SK" sz="1700" b="1" dirty="0" err="1"/>
              <a:t>Holka</a:t>
            </a:r>
            <a:r>
              <a:rPr lang="sk-SK" sz="1700" b="1" dirty="0"/>
              <a:t> Chudžíková</a:t>
            </a:r>
          </a:p>
        </p:txBody>
      </p:sp>
      <p:pic>
        <p:nvPicPr>
          <p:cNvPr id="21" name="Obrázok 20" descr="Obrázok, na ktorom je text, snímka obrazovky, písmo, grafika&#10;&#10;Automaticky generovaný popis">
            <a:extLst>
              <a:ext uri="{FF2B5EF4-FFF2-40B4-BE49-F238E27FC236}">
                <a16:creationId xmlns:a16="http://schemas.microsoft.com/office/drawing/2014/main" id="{38657096-6C19-3D74-B2AB-025D474C7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8" y="-249076"/>
            <a:ext cx="2596435" cy="18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6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0" y="3028156"/>
            <a:ext cx="12192000" cy="801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k-SK" sz="3200" b="1" dirty="0">
                <a:solidFill>
                  <a:srgbClr val="000000"/>
                </a:solidFill>
              </a:rPr>
              <a:t>PRACOVNÁ SKUPINA: UKAZOVATELE INDEXU</a:t>
            </a:r>
          </a:p>
          <a:p>
            <a:pPr marL="0" indent="0" algn="ctr">
              <a:buNone/>
            </a:pPr>
            <a:r>
              <a:rPr lang="sk-SK" sz="1500" dirty="0">
                <a:solidFill>
                  <a:srgbClr val="000000"/>
                </a:solidFill>
              </a:rPr>
              <a:t>pracovná skupina zástupcovia CVEK, ÚSV ROS a vybraných miest/obcí</a:t>
            </a:r>
          </a:p>
          <a:p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93C65EF-6D48-D685-1E96-00C3FD0D7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02" y="6106073"/>
            <a:ext cx="6166093" cy="5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				</a:t>
            </a:r>
            <a:endParaRPr lang="sk-SK" b="1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96" y="1027906"/>
            <a:ext cx="4341636" cy="4351338"/>
          </a:xfrm>
        </p:spPr>
      </p:pic>
      <p:pic>
        <p:nvPicPr>
          <p:cNvPr id="6" name="Zástupný objekt pre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27" y="1027906"/>
            <a:ext cx="4351338" cy="4351338"/>
          </a:xfr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B95A380C-ED05-3EB6-EDC8-469A10265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02" y="6106073"/>
            <a:ext cx="6166093" cy="5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4603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74</Words>
  <Application>Microsoft Macintosh PowerPoint</Application>
  <PresentationFormat>Širokouhlá</PresentationFormat>
  <Paragraphs>16</Paragraphs>
  <Slides>10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Abadi</vt:lpstr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  </vt:lpstr>
      <vt:lpstr>Prezentácia programu PowerPoint</vt:lpstr>
    </vt:vector>
  </TitlesOfParts>
  <Company>MVSR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Pilotné testovanie stavu a podmienok pre participáciu na úrovni miest a obcí</dc:title>
  <dc:creator>Zuzana Hromcová</dc:creator>
  <cp:lastModifiedBy>Miklian Matej</cp:lastModifiedBy>
  <cp:revision>28</cp:revision>
  <dcterms:created xsi:type="dcterms:W3CDTF">2023-10-23T10:52:18Z</dcterms:created>
  <dcterms:modified xsi:type="dcterms:W3CDTF">2023-11-15T10:14:23Z</dcterms:modified>
</cp:coreProperties>
</file>